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70" r:id="rId13"/>
    <p:sldId id="271" r:id="rId14"/>
    <p:sldId id="268" r:id="rId15"/>
    <p:sldId id="272" r:id="rId16"/>
    <p:sldId id="273" r:id="rId17"/>
    <p:sldId id="269" r:id="rId1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g" initials="K" lastIdx="0" clrIdx="0">
    <p:extLst>
      <p:ext uri="{19B8F6BF-5375-455C-9EA6-DF929625EA0E}">
        <p15:presenceInfo xmlns:p15="http://schemas.microsoft.com/office/powerpoint/2012/main" userId="K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400" b="1" dirty="0" smtClean="0"/>
              <a:t>กราฟแสดงร้อยละของผู้ที่ตอบแบบสอบถามความรู้ด้านโรคเอดส์ถูกต้องทุกข้อ</a:t>
            </a:r>
            <a:endParaRPr lang="en-US" sz="24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ร้อยละของผู้ตอบแบบสอบถามความรูเรื่องโรคเอดส์ได้ถูกต้อง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ปี 2557</c:v>
                </c:pt>
                <c:pt idx="1">
                  <c:v>ปี2558</c:v>
                </c:pt>
                <c:pt idx="2">
                  <c:v>ปี2559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78.5</c:v>
                </c:pt>
                <c:pt idx="1">
                  <c:v>88</c:v>
                </c:pt>
                <c:pt idx="2">
                  <c:v>90.3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3441160"/>
        <c:axId val="313441552"/>
      </c:barChart>
      <c:catAx>
        <c:axId val="31344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3441552"/>
        <c:crosses val="autoZero"/>
        <c:auto val="1"/>
        <c:lblAlgn val="ctr"/>
        <c:lblOffset val="100"/>
        <c:noMultiLvlLbl val="0"/>
      </c:catAx>
      <c:valAx>
        <c:axId val="31344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3441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/>
              <a:t>ตารางเปรียบเทียบ ร้อยละจำนวนผู้รับบริการยินยอมตรวจเลือดโดยสมัครใจและไม่ยินยอมตรวจเลือด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ยินยอมสมัครใจตรวจเลือด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Sheet1!$A$2:$A$4</c:f>
              <c:strCache>
                <c:ptCount val="3"/>
                <c:pt idx="0">
                  <c:v>ปี 2557</c:v>
                </c:pt>
                <c:pt idx="1">
                  <c:v>ปี 2558</c:v>
                </c:pt>
                <c:pt idx="2">
                  <c:v>ปี 2559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76.599999999999994</c:v>
                </c:pt>
                <c:pt idx="1">
                  <c:v>84.2</c:v>
                </c:pt>
                <c:pt idx="2">
                  <c:v>88.7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ไม่สมัครใจตรวจ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ปี 2557</c:v>
                </c:pt>
                <c:pt idx="1">
                  <c:v>ปี 2558</c:v>
                </c:pt>
                <c:pt idx="2">
                  <c:v>ปี 2559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33.4</c:v>
                </c:pt>
                <c:pt idx="1">
                  <c:v>15.8</c:v>
                </c:pt>
                <c:pt idx="2">
                  <c:v>1.8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13439592"/>
        <c:axId val="313442728"/>
      </c:barChart>
      <c:catAx>
        <c:axId val="31343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3442728"/>
        <c:crosses val="autoZero"/>
        <c:auto val="1"/>
        <c:lblAlgn val="ctr"/>
        <c:lblOffset val="100"/>
        <c:noMultiLvlLbl val="0"/>
      </c:catAx>
      <c:valAx>
        <c:axId val="313442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1343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ร้อยละของผู้ติดเชื้อรายใหม่จากการตรวจเลือดโดยสมัครใจ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3"/>
                <c:pt idx="0">
                  <c:v>ปี2557</c:v>
                </c:pt>
                <c:pt idx="1">
                  <c:v>ปี2558</c:v>
                </c:pt>
                <c:pt idx="2">
                  <c:v>ปี2559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1.27</c:v>
                </c:pt>
                <c:pt idx="1">
                  <c:v>1.0900000000000001</c:v>
                </c:pt>
                <c:pt idx="2">
                  <c:v>0.2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14385432"/>
        <c:axId val="314384648"/>
      </c:lineChart>
      <c:catAx>
        <c:axId val="314385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4384648"/>
        <c:crosses val="autoZero"/>
        <c:auto val="1"/>
        <c:lblAlgn val="ctr"/>
        <c:lblOffset val="100"/>
        <c:noMultiLvlLbl val="0"/>
      </c:catAx>
      <c:valAx>
        <c:axId val="314384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4385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dirty="0" smtClean="0"/>
              <a:t>กราฟแสดงค่ามัธย</a:t>
            </a:r>
            <a:r>
              <a:rPr lang="th-TH" dirty="0"/>
              <a:t>ฐาน</a:t>
            </a:r>
            <a:r>
              <a:rPr lang="en-US" dirty="0"/>
              <a:t>CD4</a:t>
            </a:r>
            <a:r>
              <a:rPr lang="th-TH" dirty="0"/>
              <a:t>เมื่อเข้า</a:t>
            </a:r>
            <a:r>
              <a:rPr lang="th-TH" dirty="0" smtClean="0"/>
              <a:t>รับบริการที่โรงพยาบาลวังจันทร์</a:t>
            </a:r>
            <a:endParaRPr lang="th-TH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title>
    <c:autoTitleDeleted val="0"/>
    <c:plotArea>
      <c:layout>
        <c:manualLayout>
          <c:layoutTarget val="inner"/>
          <c:xMode val="edge"/>
          <c:yMode val="edge"/>
          <c:x val="5.2842253413975429E-2"/>
          <c:y val="0.15505299749180596"/>
          <c:w val="0.94715774658602458"/>
          <c:h val="0.692723249722269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ค่ามัธยฐานCD4เมื่อเข้ารับบริการ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ปี2557</c:v>
                </c:pt>
                <c:pt idx="1">
                  <c:v>ปี2558</c:v>
                </c:pt>
                <c:pt idx="2">
                  <c:v>ปี2559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176</c:v>
                </c:pt>
                <c:pt idx="1">
                  <c:v>235</c:v>
                </c:pt>
                <c:pt idx="2">
                  <c:v>534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4387784"/>
        <c:axId val="314385824"/>
      </c:barChart>
      <c:catAx>
        <c:axId val="314387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4385824"/>
        <c:crosses val="autoZero"/>
        <c:auto val="1"/>
        <c:lblAlgn val="ctr"/>
        <c:lblOffset val="100"/>
        <c:noMultiLvlLbl val="0"/>
      </c:catAx>
      <c:valAx>
        <c:axId val="3143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h-TH"/>
          </a:p>
        </c:txPr>
        <c:crossAx val="314387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0.08696</cdr:x>
      <cdr:y>0.21014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ร้อยละ</a:t>
          </a:r>
          <a:endParaRPr lang="th-TH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0.03623</cdr:x>
      <cdr:y>0.08537</cdr:y>
    </cdr:from>
    <cdr:to>
      <cdr:x>0.12319</cdr:x>
      <cdr:y>0.29551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3714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sz="1100" dirty="0" smtClean="0"/>
            <a:t>ค่า มัธยฐาน </a:t>
          </a:r>
          <a:r>
            <a:rPr lang="en-US" sz="1100" dirty="0" smtClean="0"/>
            <a:t>Cd4</a:t>
          </a:r>
          <a:endParaRPr lang="th-TH" sz="1100" dirty="0"/>
        </a:p>
      </cdr:txBody>
    </cdr:sp>
  </cdr:relSizeAnchor>
  <cdr:relSizeAnchor xmlns:cdr="http://schemas.openxmlformats.org/drawingml/2006/chartDrawing">
    <cdr:from>
      <cdr:x>0.91304</cdr:x>
      <cdr:y>0.78986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28200" y="38385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h-TH" dirty="0" smtClean="0"/>
            <a:t>ปีงบประมาณ</a:t>
          </a:r>
          <a:endParaRPr lang="th-TH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121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0603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297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311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57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0280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592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740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625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950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24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3E6FE-401B-4A7F-B4C1-E6F23AEFE27B}" type="datetimeFigureOut">
              <a:rPr lang="th-TH" smtClean="0"/>
              <a:pPr/>
              <a:t>08/07/59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7B55E-2AA2-46C0-92C2-190CC01A78EC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954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บูรณาการ</a:t>
            </a:r>
            <a:r>
              <a:rPr lang="en-US" b="1" dirty="0" smtClean="0"/>
              <a:t>“</a:t>
            </a:r>
            <a:r>
              <a:rPr lang="th-TH" b="1" dirty="0"/>
              <a:t>เข้าใจ เข้าถึง</a:t>
            </a:r>
            <a:r>
              <a:rPr lang="en-US" b="1" dirty="0"/>
              <a:t>”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3200" b="1" dirty="0" smtClean="0"/>
              <a:t>                                           จันทนา อยู่ศิริ</a:t>
            </a:r>
          </a:p>
          <a:p>
            <a:pPr algn="r"/>
            <a:r>
              <a:rPr lang="th-TH" sz="3200" b="1" dirty="0" smtClean="0"/>
              <a:t>พยาบาลวิชาชีพชำนาญการ  </a:t>
            </a:r>
          </a:p>
          <a:p>
            <a:pPr algn="r"/>
            <a:r>
              <a:rPr lang="th-TH" sz="3200" b="1" dirty="0" smtClean="0"/>
              <a:t>โรงพยาบาลวังจันทร์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4291150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6775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4000" b="1" dirty="0" smtClean="0"/>
              <a:t>(</a:t>
            </a:r>
            <a:r>
              <a:rPr lang="en-US" sz="4000" b="1" dirty="0" err="1" smtClean="0"/>
              <a:t>Treat&amp;Retain</a:t>
            </a:r>
            <a:r>
              <a:rPr lang="en-US" sz="4000" b="1" dirty="0" smtClean="0"/>
              <a:t>) </a:t>
            </a:r>
            <a:r>
              <a:rPr lang="th-TH" sz="4000" b="1" dirty="0" smtClean="0"/>
              <a:t>ระบบการ</a:t>
            </a:r>
            <a:r>
              <a:rPr lang="th-TH" sz="4000" b="1" dirty="0"/>
              <a:t>ดูแล</a:t>
            </a:r>
            <a:r>
              <a:rPr lang="th-TH" sz="4000" b="1" dirty="0" smtClean="0"/>
              <a:t>ต่อเนื่อง</a:t>
            </a:r>
            <a:endParaRPr lang="th-TH" sz="4000" b="1" dirty="0"/>
          </a:p>
          <a:p>
            <a:pPr marL="0" lvl="0" indent="0">
              <a:buNone/>
            </a:pPr>
            <a:r>
              <a:rPr lang="th-TH" sz="3600" dirty="0" smtClean="0"/>
              <a:t>กลุ่ม</a:t>
            </a:r>
            <a:r>
              <a:rPr lang="th-TH" sz="3600" dirty="0"/>
              <a:t>ไม่ติดเชื้อเอชไอวี/เอดส์</a:t>
            </a:r>
            <a:endParaRPr lang="en-US" sz="3600" dirty="0"/>
          </a:p>
          <a:p>
            <a:pPr lvl="1"/>
            <a:r>
              <a:rPr lang="th-TH" sz="3600" dirty="0"/>
              <a:t>ติดตามตรวจซ้ำ </a:t>
            </a:r>
            <a:r>
              <a:rPr lang="en-US" sz="3600" dirty="0"/>
              <a:t>3</a:t>
            </a:r>
            <a:r>
              <a:rPr lang="th-TH" sz="3600" dirty="0"/>
              <a:t> เดือน </a:t>
            </a:r>
            <a:r>
              <a:rPr lang="en-US" sz="3600" dirty="0"/>
              <a:t>6 </a:t>
            </a:r>
            <a:r>
              <a:rPr lang="th-TH" sz="3600" dirty="0"/>
              <a:t>เดือน</a:t>
            </a:r>
            <a:endParaRPr lang="en-US" sz="3600" dirty="0"/>
          </a:p>
          <a:p>
            <a:pPr lvl="1"/>
            <a:r>
              <a:rPr lang="th-TH" sz="3600" dirty="0" smtClean="0"/>
              <a:t>ให้ความรู้ ลด</a:t>
            </a:r>
            <a:r>
              <a:rPr lang="th-TH" sz="3600" dirty="0"/>
              <a:t>พฤติกรรมเสี่ยง </a:t>
            </a:r>
            <a:endParaRPr lang="en-US" sz="3600" dirty="0"/>
          </a:p>
          <a:p>
            <a:pPr lvl="1"/>
            <a:r>
              <a:rPr lang="th-TH" sz="3600" dirty="0"/>
              <a:t>สนับสนุนถุงยาง</a:t>
            </a:r>
            <a:r>
              <a:rPr lang="th-TH" sz="3600" dirty="0" smtClean="0"/>
              <a:t>อนามัย</a:t>
            </a:r>
          </a:p>
          <a:p>
            <a:pPr lvl="0"/>
            <a:r>
              <a:rPr lang="th-TH" sz="3600" dirty="0" smtClean="0"/>
              <a:t>กลุ่ม</a:t>
            </a:r>
            <a:r>
              <a:rPr lang="th-TH" sz="3600" dirty="0"/>
              <a:t>ติดเชื้อเอชไอวี/เอดส์</a:t>
            </a:r>
            <a:endParaRPr lang="en-US" sz="3600" dirty="0"/>
          </a:p>
          <a:p>
            <a:pPr lvl="1"/>
            <a:r>
              <a:rPr lang="th-TH" sz="3600" dirty="0"/>
              <a:t>เข้าสู่ระบบการดูแลรักษาอย่าง</a:t>
            </a:r>
            <a:r>
              <a:rPr lang="th-TH" sz="3600" dirty="0" smtClean="0"/>
              <a:t>รวดเร็วทุก </a:t>
            </a:r>
            <a:r>
              <a:rPr lang="en-US" sz="3600" dirty="0" smtClean="0"/>
              <a:t>CD4 </a:t>
            </a:r>
            <a:r>
              <a:rPr lang="th-TH" sz="3600" dirty="0" smtClean="0"/>
              <a:t>ตาม</a:t>
            </a:r>
            <a:r>
              <a:rPr lang="th-TH" sz="3600" dirty="0"/>
              <a:t>มาตรฐานการดูแลรักษา</a:t>
            </a:r>
            <a:endParaRPr lang="en-US" sz="3600" dirty="0"/>
          </a:p>
          <a:p>
            <a:pPr lvl="1"/>
            <a:r>
              <a:rPr lang="th-TH" sz="3600" dirty="0"/>
              <a:t>แนะนำคู่ผลเลือดต่างมาตรวจ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 smtClean="0"/>
              <a:t>กิจกรรมการพัฒนา</a:t>
            </a:r>
            <a:endParaRPr lang="th-TH" sz="6000" dirty="0"/>
          </a:p>
        </p:txBody>
      </p:sp>
    </p:spTree>
    <p:extLst>
      <p:ext uri="{BB962C8B-B14F-4D97-AF65-F5344CB8AC3E}">
        <p14:creationId xmlns:p14="http://schemas.microsoft.com/office/powerpoint/2010/main" val="2419171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วงรี 33"/>
          <p:cNvSpPr/>
          <p:nvPr/>
        </p:nvSpPr>
        <p:spPr>
          <a:xfrm>
            <a:off x="168166" y="0"/>
            <a:ext cx="6821214" cy="6653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52399" y="152400"/>
            <a:ext cx="20144689" cy="635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90272" y="210206"/>
            <a:ext cx="11847008" cy="6352555"/>
            <a:chOff x="1440" y="2274"/>
            <a:chExt cx="9608" cy="6254"/>
          </a:xfrm>
        </p:grpSpPr>
        <p:sp>
          <p:nvSpPr>
            <p:cNvPr id="6" name="AutoShape 29"/>
            <p:cNvSpPr>
              <a:spLocks noChangeAspect="1" noChangeArrowheads="1" noTextEdit="1"/>
            </p:cNvSpPr>
            <p:nvPr/>
          </p:nvSpPr>
          <p:spPr bwMode="auto">
            <a:xfrm>
              <a:off x="1440" y="2274"/>
              <a:ext cx="9563" cy="62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/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1541" y="5000"/>
              <a:ext cx="1288" cy="90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th-TH" altLang="th-TH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H SarabunIT๙" panose="020B0500040200020003" pitchFamily="34" charset="-34"/>
                  <a:ea typeface="Times New Roman" panose="02020603050405020304" pitchFamily="18" charset="0"/>
                  <a:cs typeface="+mj-cs"/>
                </a:rPr>
                <a:t>นโยบาย</a:t>
              </a:r>
              <a:r>
                <a:rPr lang="en-US" sz="1400" dirty="0" smtClean="0">
                  <a:cs typeface="+mj-cs"/>
                </a:rPr>
                <a:t>“</a:t>
              </a:r>
              <a:r>
                <a:rPr lang="th-TH" sz="1400" dirty="0" smtClean="0">
                  <a:cs typeface="+mj-cs"/>
                </a:rPr>
                <a:t>องค์กรดูแลห่วงใย ใส่ใจ ป้องกันเอดส์ในสถานที่ทำงาน</a:t>
              </a:r>
              <a:r>
                <a:rPr lang="en-US" sz="1400" dirty="0" smtClean="0">
                  <a:cs typeface="+mj-cs"/>
                </a:rPr>
                <a:t>”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2895" y="2357"/>
              <a:ext cx="2389" cy="25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 smtClean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 dirty="0" smtClean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/>
                <a:t>:Reach &amp; Recruit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th-TH" sz="1400" b="1" dirty="0" smtClean="0"/>
                <a:t>เข้าหาและเชิญชวนตรวจเลือดหาเชื้อ</a:t>
              </a:r>
              <a:r>
                <a:rPr lang="en-US" sz="1400" b="1" dirty="0" smtClean="0"/>
                <a:t>HIV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th-TH" sz="1400" dirty="0" smtClean="0"/>
                <a:t>เจาะกลุ่มบุคลากรและผู้รับบริการปกติในโรงพยาบาล </a:t>
              </a:r>
            </a:p>
            <a:p>
              <a:pPr>
                <a:buFont typeface="Arial" pitchFamily="34" charset="0"/>
                <a:buChar char="•"/>
              </a:pPr>
              <a:r>
                <a:rPr lang="th-TH" sz="1400" dirty="0" smtClean="0"/>
                <a:t>       สร้างความต้องการบริการ (ความรู้</a:t>
              </a:r>
              <a:r>
                <a:rPr lang="en-US" sz="1400" dirty="0" smtClean="0"/>
                <a:t>,</a:t>
              </a:r>
              <a:r>
                <a:rPr lang="th-TH" sz="1400" dirty="0" smtClean="0"/>
                <a:t>ถุงยางอนามัย) จัดอบรม/จัดกิจกรรมให้ความรู้เรื่องเอดส์ในบุคลากรและผู้มารับบริการ</a:t>
              </a:r>
            </a:p>
            <a:p>
              <a:pPr>
                <a:buFont typeface="Arial" pitchFamily="34" charset="0"/>
                <a:buChar char="•"/>
              </a:pPr>
              <a:r>
                <a:rPr lang="th-TH" sz="1400" dirty="0" smtClean="0"/>
                <a:t>     สอนทักษะการใช้ถุงยางอนามัย</a:t>
              </a:r>
              <a:endParaRPr lang="en-US" sz="1400" dirty="0" smtClean="0"/>
            </a:p>
            <a:p>
              <a:pPr lvl="0"/>
              <a:r>
                <a:rPr lang="th-TH" sz="1400" dirty="0" smtClean="0"/>
                <a:t>แนะนำคนใกล้ตัวหรือผู้รับบริการอื่นให้เข้าถึงระบบได้</a:t>
              </a:r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th-TH" sz="1400" dirty="0" smtClean="0"/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400" b="1" dirty="0" smtClean="0"/>
            </a:p>
            <a:p>
              <a:pPr marL="28575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400" dirty="0" smtClean="0"/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dirty="0" smtClean="0"/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th-TH" alt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2920" y="5008"/>
              <a:ext cx="2379" cy="31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th-TH" alt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Times New Roman" panose="02020603050405020304" pitchFamily="18" charset="0"/>
                <a:cs typeface="+mj-cs"/>
              </a:endParaRPr>
            </a:p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dirty="0" smtClean="0">
                  <a:cs typeface="+mj-cs"/>
                </a:rPr>
                <a:t>Test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en-US" sz="1400" dirty="0" smtClean="0"/>
                <a:t> Counseling Center </a:t>
              </a:r>
              <a:r>
                <a:rPr lang="th-TH" sz="1400" dirty="0" smtClean="0"/>
                <a:t>(</a:t>
              </a:r>
              <a:r>
                <a:rPr lang="en-US" sz="1400" dirty="0" smtClean="0"/>
                <a:t>one stop service)</a:t>
              </a:r>
              <a:r>
                <a:rPr lang="th-TH" sz="1400" dirty="0" smtClean="0"/>
                <a:t>  </a:t>
              </a:r>
              <a:endParaRPr lang="en-US" sz="1400" dirty="0" smtClean="0"/>
            </a:p>
            <a:p>
              <a:pPr lvl="0">
                <a:buFont typeface="Arial" pitchFamily="34" charset="0"/>
                <a:buChar char="•"/>
              </a:pPr>
              <a:r>
                <a:rPr lang="th-TH" sz="1400" dirty="0" smtClean="0"/>
                <a:t>  บุคลากรเชี่ยวชาญด้านให้คำปรึกษา</a:t>
              </a:r>
              <a:r>
                <a:rPr lang="th-TH" sz="1400" dirty="0" err="1" smtClean="0"/>
                <a:t>เอช</a:t>
              </a:r>
              <a:r>
                <a:rPr lang="th-TH" sz="1400" dirty="0" smtClean="0"/>
                <a:t>ไอวี/เอดส์</a:t>
              </a:r>
              <a:endParaRPr lang="en-US" sz="1400" dirty="0" smtClean="0"/>
            </a:p>
            <a:p>
              <a:pPr lvl="0">
                <a:buFont typeface="Arial" pitchFamily="34" charset="0"/>
                <a:buChar char="•"/>
              </a:pPr>
              <a:r>
                <a:rPr lang="th-TH" sz="1400" dirty="0" smtClean="0"/>
                <a:t> บริการตรวจเลือดแบบรู้ผลวันเดียว</a:t>
              </a:r>
              <a:endParaRPr lang="en-US" sz="1400" dirty="0" smtClean="0"/>
            </a:p>
            <a:p>
              <a:pPr lvl="0"/>
              <a:r>
                <a:rPr lang="th-TH" sz="1400" dirty="0" smtClean="0"/>
                <a:t>คัดกรอง </a:t>
              </a:r>
              <a:r>
                <a:rPr lang="en-US" sz="1400" dirty="0" smtClean="0"/>
                <a:t>STI</a:t>
              </a:r>
            </a:p>
            <a:p>
              <a:pPr lvl="0">
                <a:buFont typeface="Arial" pitchFamily="34" charset="0"/>
                <a:buChar char="•"/>
              </a:pPr>
              <a:r>
                <a:rPr lang="th-TH" sz="1400" dirty="0" smtClean="0"/>
                <a:t>  เข้าระบบดูแลต่อเนื่อง</a:t>
              </a:r>
              <a:endParaRPr lang="en-US" sz="1400" dirty="0" smtClean="0"/>
            </a:p>
            <a:p>
              <a:pPr lvl="0"/>
              <a:r>
                <a:rPr lang="en-US" sz="1400" b="1" dirty="0" err="1" smtClean="0"/>
                <a:t>Treat&amp;Retain</a:t>
              </a:r>
              <a:r>
                <a:rPr lang="en-US" sz="1400" b="1" dirty="0" smtClean="0"/>
                <a:t> </a:t>
              </a:r>
              <a:r>
                <a:rPr lang="th-TH" sz="1400" b="1" dirty="0" smtClean="0"/>
                <a:t>ระบบการรักษา</a:t>
              </a:r>
              <a:r>
                <a:rPr lang="en-US" sz="1400" b="1" dirty="0" smtClean="0"/>
                <a:t>&amp; </a:t>
              </a:r>
              <a:r>
                <a:rPr lang="th-TH" sz="1400" b="1" dirty="0" smtClean="0"/>
                <a:t>ดูแลต่อเนื่อง</a:t>
              </a:r>
            </a:p>
            <a:p>
              <a:pPr lvl="0"/>
              <a:r>
                <a:rPr lang="th-TH" sz="1400" b="1" dirty="0" smtClean="0">
                  <a:solidFill>
                    <a:srgbClr val="0070C0"/>
                  </a:solidFill>
                </a:rPr>
                <a:t>กลุ่มไม่ติดเชื้อ</a:t>
              </a:r>
              <a:r>
                <a:rPr lang="th-TH" sz="1400" b="1" dirty="0" err="1" smtClean="0">
                  <a:solidFill>
                    <a:srgbClr val="0070C0"/>
                  </a:solidFill>
                </a:rPr>
                <a:t>เอช</a:t>
              </a:r>
              <a:r>
                <a:rPr lang="th-TH" sz="1400" b="1" dirty="0" smtClean="0">
                  <a:solidFill>
                    <a:srgbClr val="0070C0"/>
                  </a:solidFill>
                </a:rPr>
                <a:t>ไอวี/เอดส์</a:t>
              </a:r>
              <a:endParaRPr lang="en-US" sz="1400" b="1" dirty="0" smtClean="0">
                <a:solidFill>
                  <a:srgbClr val="0070C0"/>
                </a:solidFill>
              </a:endParaRPr>
            </a:p>
            <a:p>
              <a:pPr lvl="0"/>
              <a:r>
                <a:rPr lang="th-TH" sz="1400" dirty="0" smtClean="0"/>
                <a:t>             </a:t>
              </a:r>
              <a:r>
                <a:rPr lang="th-TH" sz="1400" b="1" dirty="0" smtClean="0"/>
                <a:t>กลุ่มติดเชื้อ</a:t>
              </a:r>
              <a:r>
                <a:rPr lang="th-TH" sz="1400" b="1" dirty="0" err="1" smtClean="0"/>
                <a:t>เอช</a:t>
              </a:r>
              <a:r>
                <a:rPr lang="th-TH" sz="1400" b="1" dirty="0" smtClean="0"/>
                <a:t>ไอวี/เอดส์</a:t>
              </a:r>
              <a:endParaRPr lang="en-US" sz="1400" b="1" dirty="0" smtClean="0"/>
            </a:p>
            <a:p>
              <a:pPr lvl="1"/>
              <a:r>
                <a:rPr lang="th-TH" sz="1400" dirty="0" smtClean="0"/>
                <a:t>เข้าสู่ระบบการดูแลรักษาอย่างรวดเร็วทุก </a:t>
              </a:r>
              <a:r>
                <a:rPr lang="en-US" sz="1400" dirty="0" smtClean="0"/>
                <a:t>CD4 </a:t>
              </a:r>
              <a:r>
                <a:rPr lang="th-TH" sz="1400" dirty="0" smtClean="0"/>
                <a:t>ตามมาตรฐานการดูแลรักษา</a:t>
              </a:r>
              <a:endParaRPr lang="en-US" sz="1400" dirty="0" smtClean="0"/>
            </a:p>
            <a:p>
              <a:pPr lvl="1"/>
              <a:r>
                <a:rPr lang="th-TH" sz="1400" dirty="0" smtClean="0"/>
                <a:t>แนะนำคู่ผลเลือดต่างมาตรวจ</a:t>
              </a:r>
            </a:p>
            <a:p>
              <a:pPr lvl="0">
                <a:buFont typeface="Arial" pitchFamily="34" charset="0"/>
                <a:buChar char="•"/>
              </a:pPr>
              <a:endParaRPr lang="th-TH" sz="1400" dirty="0" smtClean="0"/>
            </a:p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400" dirty="0" smtClean="0"/>
            </a:p>
            <a:p>
              <a:pPr marL="285750" lvl="0" indent="-28575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</a:pPr>
              <a:endParaRPr lang="en-US" sz="1400" dirty="0" smtClean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th-TH" altLang="th-TH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7784" y="3489"/>
              <a:ext cx="1728" cy="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h-TH" altLang="th-T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เจ้าหน้าที่ เพื่อนร่วมงาน ครอบครัว</a:t>
              </a:r>
              <a:r>
                <a:rPr kumimoji="0" lang="th-TH" altLang="th-TH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คนใกล้ตัว</a:t>
              </a:r>
              <a:endParaRPr kumimoji="0" lang="en-US" altLang="th-TH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7850" y="4519"/>
              <a:ext cx="1670" cy="16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kumimoji="0" lang="th-TH" altLang="th-TH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</a:t>
              </a:r>
              <a:r>
                <a:rPr lang="th-TH" sz="1600" dirty="0" smtClean="0"/>
                <a:t>ผู้รับบริการปกติในโรงพยาบาล ที่เป็นกลุ่มเสี่ยงสูง เช่น เยาวชนที่มาติดตามบำบัดสารเสพติด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th-TH" sz="1600" dirty="0" smtClean="0"/>
                <a:t> กลุ่มผู้ป่วยเรื้อรัง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buChar char="•"/>
              </a:pPr>
              <a:r>
                <a:rPr lang="th-TH" sz="1600" dirty="0" smtClean="0"/>
                <a:t>คลินิกวัยรุ่น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th-TH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7802" y="6428"/>
              <a:ext cx="1708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th-TH" sz="1600" dirty="0" smtClean="0">
                  <a:latin typeface="Arial" panose="020B0604020202020204" pitchFamily="34" charset="0"/>
                </a:rPr>
                <a:t>MSM </a:t>
              </a:r>
              <a:r>
                <a:rPr lang="th-TH" altLang="th-TH" sz="1600" dirty="0" smtClean="0">
                  <a:latin typeface="Arial" panose="020B0604020202020204" pitchFamily="34" charset="0"/>
                </a:rPr>
                <a:t>เจ้าหน้าที่และผู้มารับบริการ</a:t>
              </a:r>
              <a:endParaRPr kumimoji="0" lang="th-TH" alt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9831" y="4029"/>
              <a:ext cx="1217" cy="326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buFont typeface="Arial" pitchFamily="34" charset="0"/>
                <a:buChar char="•"/>
              </a:pPr>
              <a:r>
                <a:rPr lang="th-TH" sz="1800" b="1" dirty="0" smtClean="0"/>
                <a:t>บุคลากรและผู้มารับบริการทุกคน </a:t>
              </a:r>
            </a:p>
            <a:p>
              <a:r>
                <a:rPr lang="th-TH" sz="1800" b="1" dirty="0" smtClean="0"/>
                <a:t>เข้าถึงบริการตรวจเลือด</a:t>
              </a:r>
              <a:r>
                <a:rPr lang="th-TH" sz="1800" b="1" dirty="0" err="1" smtClean="0"/>
                <a:t>เอช</a:t>
              </a:r>
              <a:r>
                <a:rPr lang="th-TH" sz="1800" b="1" dirty="0" smtClean="0"/>
                <a:t>ไอวีโดยสมัครใจ</a:t>
              </a:r>
            </a:p>
            <a:p>
              <a:pPr>
                <a:buFont typeface="Arial" pitchFamily="34" charset="0"/>
                <a:buChar char="•"/>
              </a:pPr>
              <a:r>
                <a:rPr lang="th-TH" sz="1800" b="1" dirty="0" smtClean="0"/>
                <a:t>การติดเชื้อ</a:t>
              </a:r>
              <a:r>
                <a:rPr lang="th-TH" sz="1800" b="1" dirty="0" err="1" smtClean="0"/>
                <a:t>เอช</a:t>
              </a:r>
              <a:r>
                <a:rPr lang="th-TH" sz="1800" b="1" dirty="0" smtClean="0"/>
                <a:t>ไอวีรายใหม่ลดลง</a:t>
              </a:r>
            </a:p>
            <a:p>
              <a:pPr>
                <a:buFont typeface="Arial" pitchFamily="34" charset="0"/>
                <a:buChar char="•"/>
              </a:pPr>
              <a:r>
                <a:rPr lang="th-TH" sz="1800" b="1" dirty="0" smtClean="0"/>
                <a:t>ผลลบ</a:t>
              </a:r>
              <a:r>
                <a:rPr lang="en-US" sz="1800" b="1" dirty="0" smtClean="0"/>
                <a:t>:</a:t>
              </a:r>
              <a:r>
                <a:rPr lang="th-TH" sz="1800" b="1" dirty="0" smtClean="0"/>
                <a:t>ยังคงเป็นลบต่อเนื่อง</a:t>
              </a:r>
            </a:p>
            <a:p>
              <a:pPr>
                <a:buFont typeface="Arial" pitchFamily="34" charset="0"/>
                <a:buChar char="•"/>
              </a:pPr>
              <a:r>
                <a:rPr lang="th-TH" sz="1800" b="1" dirty="0" smtClean="0"/>
                <a:t>ผลเป็นบวก</a:t>
              </a:r>
              <a:r>
                <a:rPr lang="en-US" sz="1800" b="1" dirty="0" smtClean="0"/>
                <a:t>:</a:t>
              </a:r>
              <a:r>
                <a:rPr lang="th-TH" sz="1800" b="1" dirty="0" smtClean="0"/>
                <a:t>เข้าระบบการรักษาเร็ว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th-T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5" name="ลูกศรขวา 34"/>
          <p:cNvSpPr/>
          <p:nvPr/>
        </p:nvSpPr>
        <p:spPr>
          <a:xfrm>
            <a:off x="7062952" y="3279229"/>
            <a:ext cx="851338" cy="69368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FF0000"/>
                </a:solidFill>
              </a:rPr>
              <a:t>แนะนำ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36" name="ลูกศรขวา 35"/>
          <p:cNvSpPr/>
          <p:nvPr/>
        </p:nvSpPr>
        <p:spPr>
          <a:xfrm rot="814460">
            <a:off x="7010100" y="1476487"/>
            <a:ext cx="854016" cy="724668"/>
          </a:xfrm>
          <a:prstGeom prst="rightArrow">
            <a:avLst>
              <a:gd name="adj1" fmla="val 50000"/>
              <a:gd name="adj2" fmla="val 4835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FF0000"/>
                </a:solidFill>
              </a:rPr>
              <a:t>บอกต่อ</a:t>
            </a:r>
            <a:endParaRPr lang="th-TH" sz="1600" b="1" dirty="0">
              <a:solidFill>
                <a:srgbClr val="FF0000"/>
              </a:solidFill>
            </a:endParaRPr>
          </a:p>
        </p:txBody>
      </p:sp>
      <p:sp>
        <p:nvSpPr>
          <p:cNvPr id="37" name="ลูกศรขวา 36"/>
          <p:cNvSpPr/>
          <p:nvPr/>
        </p:nvSpPr>
        <p:spPr>
          <a:xfrm rot="20894984">
            <a:off x="7035131" y="4676387"/>
            <a:ext cx="964787" cy="65805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rgbClr val="FF0000"/>
                </a:solidFill>
              </a:rPr>
              <a:t>ขยายผล</a:t>
            </a:r>
            <a:endParaRPr lang="th-TH" sz="1800" b="1" dirty="0">
              <a:solidFill>
                <a:srgbClr val="FF0000"/>
              </a:solidFill>
            </a:endParaRPr>
          </a:p>
        </p:txBody>
      </p:sp>
      <p:sp>
        <p:nvSpPr>
          <p:cNvPr id="38" name="วงรี 37"/>
          <p:cNvSpPr/>
          <p:nvPr/>
        </p:nvSpPr>
        <p:spPr>
          <a:xfrm>
            <a:off x="5538952" y="651643"/>
            <a:ext cx="1418896" cy="111409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altLang="th-TH" sz="1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มีความรู้ </a:t>
            </a:r>
            <a:endParaRPr lang="th-TH" sz="1800" b="1" dirty="0">
              <a:solidFill>
                <a:schemeClr val="tx1"/>
              </a:solidFill>
            </a:endParaRPr>
          </a:p>
        </p:txBody>
      </p:sp>
      <p:sp>
        <p:nvSpPr>
          <p:cNvPr id="39" name="วงรี 38"/>
          <p:cNvSpPr/>
          <p:nvPr/>
        </p:nvSpPr>
        <p:spPr>
          <a:xfrm>
            <a:off x="6285186" y="2144110"/>
            <a:ext cx="1397877" cy="1208691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+mj-cs"/>
              </a:rPr>
              <a:t>เป็นต้นแบบการตรวจเลือด</a:t>
            </a:r>
            <a:r>
              <a:rPr lang="th-TH" sz="1400" b="1" dirty="0" smtClean="0">
                <a:solidFill>
                  <a:schemeClr val="tx1"/>
                </a:solidFill>
                <a:cs typeface="+mj-cs"/>
              </a:rPr>
              <a:t>ตรวจเลือดหาเชื้อ</a:t>
            </a:r>
            <a:r>
              <a:rPr lang="en-US" sz="1400" b="1" dirty="0" smtClean="0">
                <a:solidFill>
                  <a:schemeClr val="tx1"/>
                </a:solidFill>
                <a:cs typeface="+mj-cs"/>
              </a:rPr>
              <a:t>HIV</a:t>
            </a:r>
            <a:r>
              <a:rPr lang="th-TH" sz="1400" b="1" dirty="0" smtClean="0">
                <a:solidFill>
                  <a:schemeClr val="tx1"/>
                </a:solidFill>
                <a:cs typeface="+mj-cs"/>
              </a:rPr>
              <a:t> เป็นปกติวิสัย</a:t>
            </a:r>
            <a:endParaRPr lang="en-US" altLang="th-TH" sz="1400" b="1" dirty="0" smtClean="0">
              <a:solidFill>
                <a:schemeClr val="tx1"/>
              </a:solidFill>
              <a:latin typeface="Arial" panose="020B0604020202020204" pitchFamily="34" charset="0"/>
              <a:cs typeface="+mj-cs"/>
            </a:endParaRPr>
          </a:p>
        </p:txBody>
      </p:sp>
      <p:sp>
        <p:nvSpPr>
          <p:cNvPr id="40" name="วงรี 39"/>
          <p:cNvSpPr/>
          <p:nvPr/>
        </p:nvSpPr>
        <p:spPr>
          <a:xfrm>
            <a:off x="5517931" y="4656083"/>
            <a:ext cx="1418897" cy="1355834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</a:rPr>
              <a:t>มีทักษะการป้องกัน เข้าถึงถุงยางอนามัย</a:t>
            </a:r>
            <a:endParaRPr lang="th-TH" sz="1600" b="1" dirty="0">
              <a:solidFill>
                <a:schemeClr val="tx1"/>
              </a:solidFill>
            </a:endParaRPr>
          </a:p>
        </p:txBody>
      </p:sp>
      <p:sp>
        <p:nvSpPr>
          <p:cNvPr id="47" name="คำบรรยายภาพแบบวงรี 46"/>
          <p:cNvSpPr/>
          <p:nvPr/>
        </p:nvSpPr>
        <p:spPr>
          <a:xfrm>
            <a:off x="1019504" y="5286703"/>
            <a:ext cx="1303283" cy="791324"/>
          </a:xfrm>
          <a:prstGeom prst="wedgeEllipseCallout">
            <a:avLst>
              <a:gd name="adj1" fmla="val 57738"/>
              <a:gd name="adj2" fmla="val -9157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/>
              <a:t>ผลลบกลับมาตรวจ </a:t>
            </a:r>
            <a:r>
              <a:rPr lang="en-US" sz="1400" b="1" dirty="0" smtClean="0"/>
              <a:t>VCT</a:t>
            </a:r>
            <a:r>
              <a:rPr lang="th-TH" sz="1400" b="1" dirty="0" smtClean="0"/>
              <a:t>ซ้ำสม่ำเสมอ</a:t>
            </a:r>
            <a:endParaRPr lang="th-TH" sz="1400" b="1" dirty="0"/>
          </a:p>
        </p:txBody>
      </p:sp>
      <p:sp>
        <p:nvSpPr>
          <p:cNvPr id="48" name="คำบรรยายภาพแบบวงรี 47"/>
          <p:cNvSpPr/>
          <p:nvPr/>
        </p:nvSpPr>
        <p:spPr>
          <a:xfrm>
            <a:off x="3999186" y="5691353"/>
            <a:ext cx="1303283" cy="791324"/>
          </a:xfrm>
          <a:prstGeom prst="wedgeEllipseCallout">
            <a:avLst>
              <a:gd name="adj1" fmla="val -26133"/>
              <a:gd name="adj2" fmla="val -8360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 smtClean="0"/>
              <a:t>เริ่ม </a:t>
            </a:r>
            <a:r>
              <a:rPr lang="en-US" sz="1400" b="1" dirty="0" smtClean="0"/>
              <a:t>ART </a:t>
            </a:r>
            <a:r>
              <a:rPr lang="th-TH" sz="1400" b="1" dirty="0" smtClean="0"/>
              <a:t>ไม่ว่า </a:t>
            </a:r>
            <a:r>
              <a:rPr lang="en-US" sz="1400" b="1" dirty="0" smtClean="0"/>
              <a:t>CD4 </a:t>
            </a:r>
            <a:r>
              <a:rPr lang="th-TH" sz="1400" b="1" dirty="0" smtClean="0"/>
              <a:t>เท่าไหร่</a:t>
            </a:r>
            <a:endParaRPr lang="th-TH" sz="1400" b="1" dirty="0"/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525515" y="1902371"/>
            <a:ext cx="1292773" cy="86184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err="1" smtClean="0"/>
              <a:t>บูรณา</a:t>
            </a:r>
            <a:r>
              <a:rPr lang="th-TH" b="1" dirty="0" smtClean="0"/>
              <a:t>การ</a:t>
            </a:r>
            <a:endParaRPr lang="th-TH" b="1" dirty="0"/>
          </a:p>
        </p:txBody>
      </p:sp>
      <p:sp>
        <p:nvSpPr>
          <p:cNvPr id="50" name="ลูกศรซ้าย-ขวา 49"/>
          <p:cNvSpPr/>
          <p:nvPr/>
        </p:nvSpPr>
        <p:spPr>
          <a:xfrm rot="16200000">
            <a:off x="4308197" y="2742148"/>
            <a:ext cx="809297" cy="32792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1" name="สี่เหลี่ยมผืนผ้า 50"/>
          <p:cNvSpPr/>
          <p:nvPr/>
        </p:nvSpPr>
        <p:spPr>
          <a:xfrm>
            <a:off x="5023945" y="2259726"/>
            <a:ext cx="1219201" cy="1828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050" dirty="0" smtClean="0"/>
          </a:p>
          <a:p>
            <a:pPr algn="ctr"/>
            <a:endParaRPr lang="th-TH" sz="1050" dirty="0" smtClean="0"/>
          </a:p>
          <a:p>
            <a:pPr algn="ctr"/>
            <a:r>
              <a:rPr lang="th-TH" sz="1600" b="1" dirty="0" smtClean="0">
                <a:solidFill>
                  <a:schemeClr val="tx1"/>
                </a:solidFill>
              </a:rPr>
              <a:t>บุคลากรและผู้มารับบริการทุกคน 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</a:rPr>
              <a:t>เข้าถึงบริการตรวจเลือด</a:t>
            </a:r>
            <a:r>
              <a:rPr lang="th-TH" sz="1600" b="1" dirty="0" err="1" smtClean="0">
                <a:solidFill>
                  <a:schemeClr val="tx1"/>
                </a:solidFill>
              </a:rPr>
              <a:t>เอช</a:t>
            </a:r>
            <a:r>
              <a:rPr lang="th-TH" sz="1600" b="1" dirty="0" smtClean="0">
                <a:solidFill>
                  <a:schemeClr val="tx1"/>
                </a:solidFill>
              </a:rPr>
              <a:t>ไอวีโดยสมัครใจ</a:t>
            </a:r>
          </a:p>
          <a:p>
            <a:pPr algn="ctr"/>
            <a:endParaRPr lang="th-TH" sz="3600" dirty="0"/>
          </a:p>
        </p:txBody>
      </p:sp>
      <p:sp>
        <p:nvSpPr>
          <p:cNvPr id="59" name="สี่เหลี่ยมผืนผ้า 58"/>
          <p:cNvSpPr/>
          <p:nvPr/>
        </p:nvSpPr>
        <p:spPr>
          <a:xfrm>
            <a:off x="3016470" y="346842"/>
            <a:ext cx="809296" cy="36786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เข้าใจ</a:t>
            </a:r>
            <a:endParaRPr lang="th-TH" sz="2400" b="1" dirty="0"/>
          </a:p>
        </p:txBody>
      </p:sp>
      <p:sp>
        <p:nvSpPr>
          <p:cNvPr id="60" name="สี่เหลี่ยมผืนผ้า 59"/>
          <p:cNvSpPr/>
          <p:nvPr/>
        </p:nvSpPr>
        <p:spPr>
          <a:xfrm>
            <a:off x="2937643" y="3032236"/>
            <a:ext cx="846081" cy="36260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เข้าถึง</a:t>
            </a:r>
            <a:endParaRPr lang="th-TH" sz="2400" b="1" dirty="0"/>
          </a:p>
        </p:txBody>
      </p:sp>
      <p:sp>
        <p:nvSpPr>
          <p:cNvPr id="61" name="ลูกศรขวา 60"/>
          <p:cNvSpPr/>
          <p:nvPr/>
        </p:nvSpPr>
        <p:spPr>
          <a:xfrm rot="1906223">
            <a:off x="10206127" y="1687551"/>
            <a:ext cx="338090" cy="35735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2" name="ลูกศรขวา 61"/>
          <p:cNvSpPr/>
          <p:nvPr/>
        </p:nvSpPr>
        <p:spPr>
          <a:xfrm>
            <a:off x="10174737" y="3248400"/>
            <a:ext cx="362678" cy="35735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3" name="ลูกศรขวา 62"/>
          <p:cNvSpPr/>
          <p:nvPr/>
        </p:nvSpPr>
        <p:spPr>
          <a:xfrm rot="20346903">
            <a:off x="10206546" y="4805644"/>
            <a:ext cx="289281" cy="35735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89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64872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การวัดผลการเปลี่ยนแปลงด้าน</a:t>
            </a:r>
            <a:r>
              <a:rPr lang="en-US" dirty="0" smtClean="0"/>
              <a:t>: </a:t>
            </a:r>
            <a:r>
              <a:rPr lang="th-TH" dirty="0" smtClean="0"/>
              <a:t>ความรู้ความเข้าใจ</a:t>
            </a:r>
            <a:endParaRPr lang="th-TH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1825625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ร้อยละ</a:t>
            </a:r>
            <a:endParaRPr lang="th-TH" dirty="0"/>
          </a:p>
        </p:txBody>
      </p:sp>
      <p:sp>
        <p:nvSpPr>
          <p:cNvPr id="3" name="TextBox 2"/>
          <p:cNvSpPr txBox="1"/>
          <p:nvPr/>
        </p:nvSpPr>
        <p:spPr>
          <a:xfrm>
            <a:off x="10194081" y="5915353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ปีงบประมาณ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71685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2091691"/>
              </p:ext>
            </p:extLst>
          </p:nvPr>
        </p:nvGraphicFramePr>
        <p:xfrm>
          <a:off x="838200" y="706100"/>
          <a:ext cx="10359683" cy="593422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228039"/>
                <a:gridCol w="1534426"/>
                <a:gridCol w="1561345"/>
                <a:gridCol w="2035873"/>
              </a:tblGrid>
              <a:tr h="45712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effectLst/>
                        </a:rPr>
                        <a:t>คำถาม</a:t>
                      </a:r>
                      <a:endParaRPr lang="en-US" sz="1600" dirty="0" smtClean="0">
                        <a:effectLst/>
                      </a:endParaRPr>
                    </a:p>
                    <a:p>
                      <a:endParaRPr lang="th-TH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ร้อยละ</a:t>
                      </a:r>
                      <a:endParaRPr lang="th-TH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7125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2557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2558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2559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083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2400" dirty="0" smtClean="0">
                          <a:effectLst/>
                        </a:rPr>
                        <a:t>1.  </a:t>
                      </a:r>
                      <a:r>
                        <a:rPr lang="th-TH" sz="2400" dirty="0" smtClean="0">
                          <a:effectLst/>
                        </a:rPr>
                        <a:t>การ</a:t>
                      </a:r>
                      <a:r>
                        <a:rPr lang="th-TH" sz="2400" dirty="0">
                          <a:effectLst/>
                        </a:rPr>
                        <a:t>มีเพศสัมพันธ์กับคู่นอนเพียงคนเดียวที่ไม่มีเชื้อเอชไอวีเป็นวิธีการหนึ่งในการป้องกันการติดเชื้อเอชไอวี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93.2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89.6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96.7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87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2"/>
                        <a:tabLst>
                          <a:tab pos="4572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ถุงยางอนามัยสามารถลดความเสี่ยงต่อการติดเชื้อเอชไอวี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93.2</a:t>
                      </a:r>
                      <a:endParaRPr lang="th-TH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96.7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98.5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</a:tr>
              <a:tr h="4571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3"/>
                        <a:tabLst>
                          <a:tab pos="4572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คนที่ดูมีสุขภาพแข็งแรง อาจเป็นผู้ที่ติดเชื้อเอชไอวีได้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74.8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97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1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  <a:tabLst>
                          <a:tab pos="4572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ยุงเป็นพาหะนำเชื้อเอชไอวีมาสู่คนได้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89.3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98.5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5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5"/>
                        <a:tabLst>
                          <a:tab pos="4572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กินอาหารร่วมกันกับผู้ติดเชื้อเอชไอวี สามารถติดเชื้อเอชไอวีได้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81.6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76.5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88.2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557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6"/>
                        <a:tabLst>
                          <a:tab pos="457200" algn="l"/>
                        </a:tabLst>
                      </a:pPr>
                      <a:r>
                        <a:rPr lang="th-TH" sz="2400" dirty="0">
                          <a:effectLst/>
                        </a:rPr>
                        <a:t>มีเพศสัมพันธ์กับ</a:t>
                      </a:r>
                      <a:r>
                        <a:rPr lang="th-TH" sz="2400" u="none" dirty="0">
                          <a:effectLst/>
                        </a:rPr>
                        <a:t>คู่รัก</a:t>
                      </a:r>
                      <a:r>
                        <a:rPr lang="th-TH" sz="2400" u="none" dirty="0" smtClean="0">
                          <a:effectLst/>
                        </a:rPr>
                        <a:t>ที่</a:t>
                      </a:r>
                      <a:r>
                        <a:rPr lang="th-TH" sz="2400" dirty="0" smtClean="0"/>
                        <a:t>น่าไว้วางใจ</a:t>
                      </a:r>
                      <a:r>
                        <a:rPr lang="th-TH" sz="2400" dirty="0"/>
                        <a:t>โดย</a:t>
                      </a:r>
                      <a:r>
                        <a:rPr lang="th-TH" sz="2400" dirty="0">
                          <a:effectLst/>
                        </a:rPr>
                        <a:t>ไม่ใช้ถุงยาง</a:t>
                      </a:r>
                      <a:r>
                        <a:rPr lang="th-TH" sz="2400" dirty="0" smtClean="0">
                          <a:effectLst/>
                        </a:rPr>
                        <a:t>อนามัยสามารถ</a:t>
                      </a:r>
                      <a:r>
                        <a:rPr lang="th-TH" sz="2400" dirty="0">
                          <a:effectLst/>
                        </a:rPr>
                        <a:t>ติดเชื้อเอชไอวีได้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90.2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87.6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95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712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7"/>
                        <a:tabLst>
                          <a:tab pos="457200" algn="l"/>
                        </a:tabLst>
                      </a:pPr>
                      <a:r>
                        <a:rPr lang="th-TH" sz="2400" dirty="0" smtClean="0">
                          <a:effectLst/>
                        </a:rPr>
                        <a:t>ปัจจุบันมียาต้าน</a:t>
                      </a:r>
                      <a:r>
                        <a:rPr lang="th-TH" sz="2400" dirty="0" err="1" smtClean="0">
                          <a:effectLst/>
                        </a:rPr>
                        <a:t>ไวรัส</a:t>
                      </a:r>
                      <a:r>
                        <a:rPr lang="th-TH" sz="2400" dirty="0" smtClean="0">
                          <a:effectLst/>
                        </a:rPr>
                        <a:t>ที่สามารถยับยั้งเชื้อ</a:t>
                      </a:r>
                      <a:r>
                        <a:rPr lang="th-TH" sz="2400" dirty="0" err="1" smtClean="0">
                          <a:effectLst/>
                        </a:rPr>
                        <a:t>เอช</a:t>
                      </a:r>
                      <a:r>
                        <a:rPr lang="th-TH" sz="2400" dirty="0" smtClean="0">
                          <a:effectLst/>
                        </a:rPr>
                        <a:t>ไอวีได้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80.6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93.4</a:t>
                      </a:r>
                      <a:endParaRPr lang="th-TH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98.5</a:t>
                      </a:r>
                      <a:endParaRPr lang="th-TH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5" name="สี่เหลี่ยมผืนผ้า 4"/>
          <p:cNvSpPr/>
          <p:nvPr/>
        </p:nvSpPr>
        <p:spPr>
          <a:xfrm>
            <a:off x="1420837" y="182880"/>
            <a:ext cx="10381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ร้อยละของผู้ตอบแบบสอบถามความรูเรื่องโรคเอดส์ได้ถูกต้องในแต่ละข้อ ปี </a:t>
            </a:r>
            <a:r>
              <a:rPr lang="en-US" b="1" dirty="0" smtClean="0"/>
              <a:t>2557-2559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946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การวัดผลการเปลี่ยนแปลงด้านการ</a:t>
            </a:r>
            <a:r>
              <a:rPr lang="en-US" dirty="0" smtClean="0"/>
              <a:t>:</a:t>
            </a:r>
            <a:r>
              <a:rPr lang="th-TH" dirty="0" smtClean="0"/>
              <a:t>เข้าถึง</a:t>
            </a:r>
            <a:endParaRPr lang="th-TH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3130517"/>
              </p:ext>
            </p:extLst>
          </p:nvPr>
        </p:nvGraphicFramePr>
        <p:xfrm>
          <a:off x="1232096" y="215751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53822" y="5788680"/>
            <a:ext cx="15119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ปีงบประมาณ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4610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การวัดผลการเปลี่ยนแปลงด้านการ</a:t>
            </a:r>
            <a:r>
              <a:rPr lang="en-US" dirty="0" smtClean="0"/>
              <a:t>:</a:t>
            </a:r>
            <a:r>
              <a:rPr lang="th-TH" dirty="0" smtClean="0"/>
              <a:t>เข้าถึง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11930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6309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การวัดผลการเปลี่ยนแปลงด้านการ</a:t>
            </a:r>
            <a:r>
              <a:rPr lang="en-US" dirty="0" smtClean="0"/>
              <a:t>:</a:t>
            </a:r>
            <a:r>
              <a:rPr lang="th-TH" dirty="0" smtClean="0"/>
              <a:t>เข้าถึง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54259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/>
              <a:t>บทเรียนที่ได้รับ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 smtClean="0"/>
              <a:t>ผู้นำองค์กรมีบทบาทสำคัญในการเป็นแบบอย่างที่ดีและประกาศนโยบายชัดเจน</a:t>
            </a:r>
          </a:p>
          <a:p>
            <a:r>
              <a:rPr lang="th-TH" sz="3600" dirty="0" smtClean="0"/>
              <a:t> การให้ความรู้ในกลุ่มเจ้าหน้าที่ต้องมีการกระตุ้นประจำทุกปี</a:t>
            </a:r>
          </a:p>
          <a:p>
            <a:r>
              <a:rPr lang="th-TH" sz="3600" dirty="0" smtClean="0"/>
              <a:t>การปลูกฝังให้การสื่อสารเรื่องเอดส์เป็นเรื่องง่าย ปกติในชีวิตประจำวัน ใช้ภาษาที่เข้าใจง่าย ทำให้ผู้รับบริการมีทัศนคติที่ดีต่อการตรวจเลือดเอดส์</a:t>
            </a:r>
          </a:p>
          <a:p>
            <a:r>
              <a:rPr lang="th-TH" sz="3600" dirty="0" smtClean="0"/>
              <a:t>การมีระบบบริการที่ดีรองรับเป็นปัจจัยสำคัญที่ทำให้กลุ่มเสี่ยงและผู้ติดเชื้อ</a:t>
            </a:r>
            <a:r>
              <a:rPr lang="th-TH" sz="3600" dirty="0" err="1" smtClean="0"/>
              <a:t>เอช</a:t>
            </a:r>
            <a:r>
              <a:rPr lang="th-TH" sz="3600" dirty="0" smtClean="0"/>
              <a:t>ไอวี/เอดส์การเข้าถึงบริการได้อย่างมีประสิทธิภาพ</a:t>
            </a:r>
          </a:p>
          <a:p>
            <a:pPr>
              <a:buNone/>
            </a:pPr>
            <a:endParaRPr lang="th-TH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/>
              <a:t>คำสำคัญ</a:t>
            </a:r>
            <a:r>
              <a:rPr lang="en-US" sz="6000" dirty="0" smtClean="0"/>
              <a:t>:</a:t>
            </a: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 err="1" smtClean="0"/>
              <a:t>บูรณา</a:t>
            </a:r>
            <a:r>
              <a:rPr lang="th-TH" sz="4400" dirty="0" smtClean="0"/>
              <a:t>การ</a:t>
            </a:r>
          </a:p>
          <a:p>
            <a:r>
              <a:rPr lang="th-TH" sz="4400" dirty="0" smtClean="0"/>
              <a:t>เข้าถึงบริการ</a:t>
            </a:r>
            <a:endParaRPr lang="en-US" sz="4400" dirty="0" smtClean="0"/>
          </a:p>
          <a:p>
            <a:r>
              <a:rPr lang="th-TH" sz="4400" dirty="0" smtClean="0"/>
              <a:t>การตรวจเลือดเอชไอวีโดยสมัครใจ</a:t>
            </a:r>
            <a:endParaRPr lang="en-US" sz="4400" dirty="0" smtClean="0"/>
          </a:p>
          <a:p>
            <a:r>
              <a:rPr lang="th-TH" sz="4400" dirty="0" smtClean="0"/>
              <a:t>องค์กรดูแล ห่วงใย ใส่ใจป้องกันเอดส์ในสถานที่ทำงาน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th-TH" sz="4400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417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b="1" dirty="0"/>
              <a:t>สรุปผลงานโดยย่อ</a:t>
            </a:r>
            <a:r>
              <a:rPr lang="en-US" b="1" dirty="0"/>
              <a:t>:</a:t>
            </a:r>
            <a:r>
              <a:rPr lang="th-TH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4000" dirty="0" smtClean="0"/>
              <a:t>บูรณาการ</a:t>
            </a:r>
            <a:r>
              <a:rPr lang="en-US" sz="4000" dirty="0" smtClean="0"/>
              <a:t>“</a:t>
            </a:r>
            <a:r>
              <a:rPr lang="th-TH" sz="4000" dirty="0" smtClean="0"/>
              <a:t>เข้าใจ เข้าถึง</a:t>
            </a:r>
            <a:r>
              <a:rPr lang="th-TH" sz="4000" b="1" dirty="0" smtClean="0"/>
              <a:t>”</a:t>
            </a:r>
            <a:r>
              <a:rPr lang="th-TH" sz="4000" dirty="0" smtClean="0"/>
              <a:t>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 “</a:t>
            </a:r>
            <a:r>
              <a:rPr lang="th-TH" sz="4000" b="1" dirty="0" smtClean="0"/>
              <a:t>เชิญชวนตรวจเลือดหาเชื้อ</a:t>
            </a:r>
            <a:r>
              <a:rPr lang="en-US" sz="4000" b="1" dirty="0" smtClean="0"/>
              <a:t>HIV</a:t>
            </a:r>
            <a:r>
              <a:rPr lang="th-TH" sz="4000" b="1" dirty="0" smtClean="0"/>
              <a:t> เป็นปกติวิสัย</a:t>
            </a:r>
            <a:r>
              <a:rPr lang="en-US" sz="4000" b="1" dirty="0" smtClean="0"/>
              <a:t>”</a:t>
            </a:r>
            <a:endParaRPr lang="th-TH" sz="4000" b="1" dirty="0" smtClean="0"/>
          </a:p>
          <a:p>
            <a:endParaRPr lang="th-TH" sz="4000" dirty="0" smtClean="0"/>
          </a:p>
          <a:p>
            <a:r>
              <a:rPr lang="th-TH" sz="4000" dirty="0" smtClean="0"/>
              <a:t>เจาะกลุ่มบุคลากรและผู้รับบริการปกติในโรงพยาบาลที่เป็นกลุ่มเสี่ยง โดยบูรณาการร่วมกับงานองค์กรดูแลห่วงใย ใส่ใจ ป้องกันเอดส์ในสถานที่ทำงาน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113480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3600" b="1" dirty="0"/>
              <a:t>ชื่อและที่อยู่ขององค์กร</a:t>
            </a:r>
            <a:r>
              <a:rPr lang="en-US" sz="3600" dirty="0"/>
              <a:t>: </a:t>
            </a:r>
            <a:r>
              <a:rPr lang="th-TH" sz="3600" b="1" dirty="0"/>
              <a:t>งานคลินิกพิเศษและให้บริการปรึกษา </a:t>
            </a:r>
            <a:endParaRPr lang="th-TH" sz="3600" b="1" dirty="0" smtClean="0"/>
          </a:p>
          <a:p>
            <a:pPr marL="0" indent="0" algn="ctr">
              <a:buNone/>
            </a:pPr>
            <a:r>
              <a:rPr lang="th-TH" sz="3600" b="1" dirty="0" smtClean="0"/>
              <a:t>โรงพยาบาล</a:t>
            </a:r>
            <a:r>
              <a:rPr lang="th-TH" sz="3600" b="1" dirty="0"/>
              <a:t>วังจันทร์ อำเภอวังจันทร์ จังหวัดระยอง </a:t>
            </a:r>
            <a:r>
              <a:rPr lang="en-US" sz="3600" dirty="0"/>
              <a:t>Tel. </a:t>
            </a:r>
            <a:r>
              <a:rPr lang="en-US" sz="3600" dirty="0" smtClean="0"/>
              <a:t>038-666451</a:t>
            </a:r>
          </a:p>
          <a:p>
            <a:pPr marL="0" indent="0">
              <a:buNone/>
            </a:pPr>
            <a:r>
              <a:rPr lang="th-TH" sz="3600" b="1" dirty="0" smtClean="0"/>
              <a:t>สมาชิก</a:t>
            </a:r>
            <a:r>
              <a:rPr lang="th-TH" sz="3600" b="1" dirty="0"/>
              <a:t>ทีม</a:t>
            </a:r>
            <a:r>
              <a:rPr lang="en-US" sz="3600" dirty="0"/>
              <a:t>: 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1.</a:t>
            </a:r>
            <a:r>
              <a:rPr lang="th-TH" sz="3600" dirty="0"/>
              <a:t>นางสาววัลยา หอมสุวรรณ์	  </a:t>
            </a:r>
            <a:r>
              <a:rPr lang="th-TH" sz="3600" dirty="0" smtClean="0"/>
              <a:t>	ตำแหน่ง </a:t>
            </a:r>
            <a:r>
              <a:rPr lang="th-TH" sz="3600" dirty="0"/>
              <a:t>นายแพทย์ปฏิบัติการ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2.</a:t>
            </a:r>
            <a:r>
              <a:rPr lang="th-TH" sz="3600" dirty="0"/>
              <a:t>นางสาวจันทร์เพ็ญ วิลัยเลิศ         </a:t>
            </a:r>
            <a:r>
              <a:rPr lang="th-TH" sz="3600" dirty="0" smtClean="0"/>
              <a:t>	ตำแหน่ง </a:t>
            </a:r>
            <a:r>
              <a:rPr lang="th-TH" sz="3600" dirty="0"/>
              <a:t>เภสัชกรชำนาญการ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3.</a:t>
            </a:r>
            <a:r>
              <a:rPr lang="th-TH" sz="3600" dirty="0"/>
              <a:t>นางศิริยา ทรงสถาพรเจริญ         </a:t>
            </a:r>
            <a:r>
              <a:rPr lang="th-TH" sz="3600" dirty="0" smtClean="0"/>
              <a:t>	ตำแหน่ง </a:t>
            </a:r>
            <a:r>
              <a:rPr lang="th-TH" sz="3600" dirty="0"/>
              <a:t>พยาบาลวิชาชีพชำนาญการ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4</a:t>
            </a:r>
            <a:r>
              <a:rPr lang="en-US" sz="3600" dirty="0"/>
              <a:t>. </a:t>
            </a:r>
            <a:r>
              <a:rPr lang="th-TH" sz="3600" dirty="0"/>
              <a:t>นางจันทนา อยู่ศิริ 	             </a:t>
            </a:r>
            <a:r>
              <a:rPr lang="th-TH" sz="3600" dirty="0" smtClean="0"/>
              <a:t>	ตำแหน่ง </a:t>
            </a:r>
            <a:r>
              <a:rPr lang="th-TH" sz="3600" dirty="0"/>
              <a:t>พยาบาลวิชาชีพชำนาญการ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5</a:t>
            </a:r>
            <a:r>
              <a:rPr lang="en-US" sz="3600" dirty="0"/>
              <a:t>. </a:t>
            </a:r>
            <a:r>
              <a:rPr lang="th-TH" sz="3600" dirty="0"/>
              <a:t>นายนพกร กองศรี	             </a:t>
            </a:r>
            <a:r>
              <a:rPr lang="th-TH" sz="3600" dirty="0" smtClean="0"/>
              <a:t>	ตำแหน่ง </a:t>
            </a:r>
            <a:r>
              <a:rPr lang="th-TH" sz="3600" dirty="0"/>
              <a:t>นักเทคนิคการแพทย์ปฏิบัติงาน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6.</a:t>
            </a:r>
            <a:r>
              <a:rPr lang="th-TH" sz="3600" dirty="0" smtClean="0"/>
              <a:t>นาย</a:t>
            </a:r>
            <a:r>
              <a:rPr lang="th-TH" sz="3600" dirty="0"/>
              <a:t>อเนกสิน บุญสละ        </a:t>
            </a:r>
            <a:r>
              <a:rPr lang="th-TH" sz="3600" dirty="0" smtClean="0"/>
              <a:t> </a:t>
            </a:r>
            <a:r>
              <a:rPr lang="th-TH" sz="3600" dirty="0"/>
              <a:t>ตำแหน่ง ประธานอาสาสมัครชมรมใต้แสงจันทร์</a:t>
            </a:r>
            <a:endParaRPr lang="en-US" sz="3600" dirty="0"/>
          </a:p>
          <a:p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86948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6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/>
            </a:r>
            <a:br>
              <a:rPr lang="th-TH" sz="6000" b="1" dirty="0" smtClean="0"/>
            </a:br>
            <a:r>
              <a:rPr lang="th-TH" sz="6000" b="1" dirty="0" smtClean="0"/>
              <a:t>เป้าหมาย</a:t>
            </a:r>
            <a:r>
              <a:rPr lang="en-US" sz="6000" b="1" dirty="0"/>
              <a:t>: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/>
              <a:t> </a:t>
            </a:r>
            <a:r>
              <a:rPr lang="th-TH" sz="6000" b="1" dirty="0"/>
              <a:t> </a:t>
            </a:r>
            <a:r>
              <a:rPr lang="en-US" sz="6000" b="1" dirty="0"/>
              <a:t>	</a:t>
            </a:r>
            <a:r>
              <a:rPr lang="en-US" sz="6000" dirty="0"/>
              <a:t/>
            </a:r>
            <a:br>
              <a:rPr lang="en-US" sz="6000" dirty="0"/>
            </a:b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h-TH" sz="4800" b="1" dirty="0" smtClean="0"/>
          </a:p>
          <a:p>
            <a:pPr marL="0" indent="0" algn="ctr">
              <a:buNone/>
            </a:pPr>
            <a:r>
              <a:rPr lang="th-TH" sz="4800" dirty="0" smtClean="0"/>
              <a:t>บุคลากรและผู้มารับบริการทุกคน </a:t>
            </a:r>
          </a:p>
          <a:p>
            <a:pPr marL="0" indent="0" algn="ctr">
              <a:buNone/>
            </a:pPr>
            <a:r>
              <a:rPr lang="th-TH" sz="4800" dirty="0" smtClean="0"/>
              <a:t>เข้าถึงบริการตรวจเลือดเอชไอวีโดยสมัครใจ</a:t>
            </a:r>
            <a:endParaRPr lang="th-TH" sz="4800" dirty="0"/>
          </a:p>
        </p:txBody>
      </p:sp>
    </p:spTree>
    <p:extLst>
      <p:ext uri="{BB962C8B-B14F-4D97-AF65-F5344CB8AC3E}">
        <p14:creationId xmlns:p14="http://schemas.microsoft.com/office/powerpoint/2010/main" val="299521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6000" b="1" dirty="0"/>
              <a:t/>
            </a:r>
            <a:br>
              <a:rPr lang="th-TH" sz="6000" b="1" dirty="0"/>
            </a:br>
            <a:r>
              <a:rPr lang="th-TH" sz="6000" b="1" dirty="0" smtClean="0"/>
              <a:t>ปัญหา</a:t>
            </a:r>
            <a:r>
              <a:rPr lang="th-TH" sz="6000" b="1" dirty="0"/>
              <a:t>และ</a:t>
            </a:r>
            <a:r>
              <a:rPr lang="th-TH" sz="6000" b="1" dirty="0" smtClean="0"/>
              <a:t>สาเหตุ</a:t>
            </a:r>
            <a:r>
              <a:rPr lang="en-US" sz="6000" dirty="0"/>
              <a:t/>
            </a:r>
            <a:br>
              <a:rPr lang="en-US" sz="6000" dirty="0"/>
            </a:br>
            <a:endParaRPr lang="th-TH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124"/>
            <a:ext cx="10515600" cy="4854575"/>
          </a:xfrm>
        </p:spPr>
        <p:txBody>
          <a:bodyPr>
            <a:noAutofit/>
          </a:bodyPr>
          <a:lstStyle/>
          <a:p>
            <a:r>
              <a:rPr lang="th-TH" sz="3200" dirty="0" smtClean="0"/>
              <a:t>ผู้</a:t>
            </a:r>
            <a:r>
              <a:rPr lang="th-TH" sz="3200" dirty="0"/>
              <a:t>ติดเชื้อเอชไอ</a:t>
            </a:r>
            <a:r>
              <a:rPr lang="th-TH" sz="3200" dirty="0" smtClean="0"/>
              <a:t>วีเข้าถึงช้า </a:t>
            </a:r>
          </a:p>
          <a:p>
            <a:r>
              <a:rPr lang="th-TH" sz="3200" dirty="0" smtClean="0"/>
              <a:t>สถิติ</a:t>
            </a:r>
            <a:r>
              <a:rPr lang="th-TH" sz="3200" dirty="0"/>
              <a:t>ที่ของคนไทยร้อยละ </a:t>
            </a:r>
            <a:r>
              <a:rPr lang="en-US" sz="3200" dirty="0"/>
              <a:t>50 </a:t>
            </a:r>
            <a:r>
              <a:rPr lang="th-TH" sz="3200" dirty="0"/>
              <a:t>ที่ติดเชื้อยังไม่รู้ตัว </a:t>
            </a:r>
            <a:endParaRPr lang="th-TH" sz="3200" dirty="0" smtClean="0"/>
          </a:p>
          <a:p>
            <a:r>
              <a:rPr lang="th-TH" sz="3200" dirty="0" smtClean="0"/>
              <a:t>การขาด</a:t>
            </a:r>
            <a:r>
              <a:rPr lang="th-TH" sz="3200" dirty="0"/>
              <a:t>ความตระหนักในการป้องกัน  </a:t>
            </a:r>
            <a:r>
              <a:rPr lang="th-TH" sz="3200" dirty="0" smtClean="0"/>
              <a:t>ทำเป็นไม่</a:t>
            </a:r>
            <a:r>
              <a:rPr lang="th-TH" sz="3200" dirty="0"/>
              <a:t>รู้ ไม่กลัว และ</a:t>
            </a:r>
            <a:r>
              <a:rPr lang="th-TH" sz="3200" dirty="0" smtClean="0"/>
              <a:t>ไม่ใส่ใจ ทั้งในกลุ่มเสี่ยงและประชาชนทั่วไป</a:t>
            </a:r>
          </a:p>
          <a:p>
            <a:r>
              <a:rPr lang="th-TH" sz="3200" dirty="0" smtClean="0"/>
              <a:t>พบ</a:t>
            </a:r>
            <a:r>
              <a:rPr lang="th-TH" sz="3200" dirty="0"/>
              <a:t>อัตราการติดเชื้อเอชไอวีรายใหม่ ร้อยละ</a:t>
            </a:r>
            <a:r>
              <a:rPr lang="en-US" sz="3200" dirty="0"/>
              <a:t>1.96 </a:t>
            </a:r>
            <a:r>
              <a:rPr lang="th-TH" sz="3200" dirty="0"/>
              <a:t>ในกลุ่มบุคลากรและผู้มารับบริการที่คิดว่าตนเองไม่เสี่ยงหรือเสี่ยงน้อย</a:t>
            </a:r>
            <a:endParaRPr lang="en-US" sz="3200" dirty="0"/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236093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 sz="6000" b="1" dirty="0"/>
              <a:t>กิจกรรมการ</a:t>
            </a:r>
            <a:r>
              <a:rPr lang="th-TH" sz="6000" b="1" dirty="0" smtClean="0"/>
              <a:t>พัฒนา</a:t>
            </a:r>
            <a:r>
              <a:rPr lang="en-US" sz="6000" b="1" dirty="0" smtClean="0"/>
              <a:t>:</a:t>
            </a:r>
            <a:r>
              <a:rPr lang="th-TH" sz="6000" dirty="0"/>
              <a:t> บูรณาการ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th-TH" sz="4400" dirty="0" smtClean="0"/>
              <a:t>ร่วมกับ</a:t>
            </a:r>
            <a:r>
              <a:rPr lang="en-US" sz="4400" dirty="0"/>
              <a:t>“</a:t>
            </a:r>
            <a:r>
              <a:rPr lang="th-TH" sz="4400" dirty="0"/>
              <a:t>องค์กรดูแลห่วงใย ใส่ใจ ป้องกันเอดส์ในสถานที่ทำงาน</a:t>
            </a:r>
            <a:r>
              <a:rPr lang="en-US" sz="4400" dirty="0"/>
              <a:t>”</a:t>
            </a:r>
          </a:p>
          <a:p>
            <a:pPr lvl="1"/>
            <a:r>
              <a:rPr lang="th-TH" sz="4400" dirty="0" smtClean="0"/>
              <a:t>นโยบาย</a:t>
            </a:r>
            <a:r>
              <a:rPr lang="th-TH" sz="4400" dirty="0"/>
              <a:t>การดำเนินงานการป้องกันและบริหารจัดการด้านเอดส์ในโรงพยาบาลร่วมกัน </a:t>
            </a:r>
            <a:r>
              <a:rPr lang="th-TH" sz="4400" dirty="0" smtClean="0"/>
              <a:t>  </a:t>
            </a:r>
          </a:p>
          <a:p>
            <a:pPr lvl="1"/>
            <a:r>
              <a:rPr lang="th-TH" sz="4400" dirty="0" smtClean="0"/>
              <a:t>มาตรการ</a:t>
            </a:r>
            <a:r>
              <a:rPr lang="th-TH" sz="4400" dirty="0"/>
              <a:t>การ</a:t>
            </a:r>
            <a:r>
              <a:rPr lang="th-TH" sz="4400" dirty="0" smtClean="0"/>
              <a:t>ป้องกัน</a:t>
            </a:r>
          </a:p>
          <a:p>
            <a:pPr marL="457200" lvl="1" indent="0" algn="ctr">
              <a:buNone/>
            </a:pPr>
            <a:endParaRPr lang="th-TH" sz="4400" b="1" dirty="0" smtClean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th-TH" sz="4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5397" y="5064369"/>
            <a:ext cx="4965895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4400" dirty="0" smtClean="0"/>
              <a:t>สื่อสารชัดจนทั่วถึงทั้งองค์กร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135326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th-TH" sz="6000" b="1" dirty="0" smtClean="0"/>
              <a:t>กิจกรรมการพัฒนา</a:t>
            </a:r>
            <a:r>
              <a:rPr lang="en-US" sz="6000" b="1" dirty="0" smtClean="0"/>
              <a:t>:</a:t>
            </a:r>
            <a:r>
              <a:rPr lang="th-TH" sz="6000" b="1" dirty="0" smtClean="0"/>
              <a:t>เข้าใจ</a:t>
            </a:r>
            <a:r>
              <a:rPr lang="en-US" sz="6000" dirty="0"/>
              <a:t>Reach &amp; </a:t>
            </a:r>
            <a:r>
              <a:rPr lang="en-US" sz="6000" dirty="0" smtClean="0"/>
              <a:t>Recruit</a:t>
            </a:r>
            <a:endParaRPr lang="th-TH" sz="6000" dirty="0"/>
          </a:p>
        </p:txBody>
      </p:sp>
      <p:pic>
        <p:nvPicPr>
          <p:cNvPr id="4" name="รูปภาพ 3" descr="IMG_96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02869" y="4572000"/>
            <a:ext cx="2676633" cy="20074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b="1" dirty="0" smtClean="0"/>
              <a:t>เข้าหาและเชิญชวนตรวจเลือดหาเชื้อ</a:t>
            </a:r>
            <a:r>
              <a:rPr lang="en-US" sz="4000" b="1" dirty="0" smtClean="0"/>
              <a:t>HIV</a:t>
            </a:r>
            <a:r>
              <a:rPr lang="th-TH" sz="4000" dirty="0" smtClean="0"/>
              <a:t> เจาะกลุ่มบุคลากรและผู้รับบริการปกติในโรงพยาบาล ที่เป็นกลุ่มเสี่ยงสูง</a:t>
            </a:r>
            <a:endParaRPr lang="th-TH" sz="4000" dirty="0"/>
          </a:p>
          <a:p>
            <a:r>
              <a:rPr lang="th-TH" sz="4000" dirty="0" smtClean="0"/>
              <a:t>สร้างความต้องการบริการ (ความรู้</a:t>
            </a:r>
            <a:r>
              <a:rPr lang="th-TH" sz="4000" dirty="0"/>
              <a:t>,</a:t>
            </a:r>
            <a:r>
              <a:rPr lang="th-TH" sz="4000" dirty="0" smtClean="0"/>
              <a:t>ถุงยางอนามัย,การตรวจเลือด) </a:t>
            </a:r>
          </a:p>
          <a:p>
            <a:r>
              <a:rPr lang="th-TH" sz="4000" dirty="0" smtClean="0"/>
              <a:t>จัด</a:t>
            </a:r>
            <a:r>
              <a:rPr lang="th-TH" sz="4000" dirty="0"/>
              <a:t>อบรม/จัดกิจกรรมให้</a:t>
            </a:r>
            <a:r>
              <a:rPr lang="th-TH" sz="4000" dirty="0" smtClean="0"/>
              <a:t>ความรู้เรื่องเอดส์</a:t>
            </a:r>
            <a:r>
              <a:rPr lang="th-TH" sz="4000" dirty="0"/>
              <a:t>ในบุคลากรและผู้มารับ</a:t>
            </a:r>
            <a:r>
              <a:rPr lang="th-TH" sz="4000" dirty="0" smtClean="0"/>
              <a:t>บริการ</a:t>
            </a:r>
          </a:p>
          <a:p>
            <a:r>
              <a:rPr lang="th-TH" sz="4000" dirty="0" smtClean="0"/>
              <a:t>สอนทักษะการใช้ถุงยางอนามัย</a:t>
            </a:r>
            <a:endParaRPr lang="en-US" sz="4000" dirty="0"/>
          </a:p>
          <a:p>
            <a:pPr lvl="0"/>
            <a:r>
              <a:rPr lang="th-TH" sz="4000" dirty="0" smtClean="0"/>
              <a:t>แนะนำ</a:t>
            </a:r>
            <a:r>
              <a:rPr lang="th-TH" sz="4000" dirty="0"/>
              <a:t>คนใกล้ตัวหรือผู้รับบริการอื่นให้เข้าถึงระบบได้</a:t>
            </a:r>
            <a:endParaRPr lang="en-US" sz="4000" dirty="0"/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78612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G_95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752193"/>
            <a:ext cx="3685628" cy="276422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5588"/>
            <a:ext cx="10960100" cy="50276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4000" dirty="0" smtClean="0"/>
              <a:t> (</a:t>
            </a:r>
            <a:r>
              <a:rPr lang="en-US" sz="4000" dirty="0" smtClean="0"/>
              <a:t>Test)</a:t>
            </a:r>
          </a:p>
          <a:p>
            <a:pPr lvl="0"/>
            <a:r>
              <a:rPr lang="en-US" sz="4000" dirty="0" smtClean="0"/>
              <a:t>Counseling Center </a:t>
            </a:r>
            <a:r>
              <a:rPr lang="th-TH" sz="4000" dirty="0" smtClean="0"/>
              <a:t>(</a:t>
            </a:r>
            <a:r>
              <a:rPr lang="en-US" sz="4000" dirty="0"/>
              <a:t>one stop service)</a:t>
            </a:r>
            <a:r>
              <a:rPr lang="th-TH" sz="4000" dirty="0"/>
              <a:t>  </a:t>
            </a:r>
            <a:endParaRPr lang="en-US" sz="4000" dirty="0"/>
          </a:p>
          <a:p>
            <a:pPr lvl="0"/>
            <a:r>
              <a:rPr lang="th-TH" sz="4000" dirty="0" smtClean="0"/>
              <a:t>บุคลากร</a:t>
            </a:r>
            <a:r>
              <a:rPr lang="th-TH" sz="4000" dirty="0"/>
              <a:t>เชี่ยวชาญด้านให้คำปรึกษาเอชไอวี/เอดส์</a:t>
            </a:r>
            <a:endParaRPr lang="en-US" sz="4000" dirty="0"/>
          </a:p>
          <a:p>
            <a:pPr lvl="0"/>
            <a:r>
              <a:rPr lang="th-TH" sz="4000" dirty="0" smtClean="0"/>
              <a:t>บริการ</a:t>
            </a:r>
            <a:r>
              <a:rPr lang="th-TH" sz="4000" dirty="0"/>
              <a:t>ตรวจเลือดแบบรู้ผลวันเดียว</a:t>
            </a:r>
            <a:endParaRPr lang="en-US" sz="4000" dirty="0"/>
          </a:p>
          <a:p>
            <a:pPr lvl="0"/>
            <a:r>
              <a:rPr lang="th-TH" sz="4000" dirty="0"/>
              <a:t>คัดกรอง </a:t>
            </a:r>
            <a:r>
              <a:rPr lang="en-US" sz="4000" dirty="0" smtClean="0"/>
              <a:t>STI</a:t>
            </a:r>
          </a:p>
          <a:p>
            <a:pPr lvl="0"/>
            <a:r>
              <a:rPr lang="th-TH" sz="4000" dirty="0" smtClean="0"/>
              <a:t>เข้าระบบดูแลต่อเนื่อง</a:t>
            </a:r>
          </a:p>
          <a:p>
            <a:endParaRPr lang="th-TH" sz="4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3775"/>
          </a:xfrm>
        </p:spPr>
        <p:txBody>
          <a:bodyPr>
            <a:normAutofit/>
          </a:bodyPr>
          <a:lstStyle/>
          <a:p>
            <a:pPr algn="ctr"/>
            <a:r>
              <a:rPr lang="th-TH" sz="5400" b="1" dirty="0" smtClean="0"/>
              <a:t>กิจกรรมการพัฒนา</a:t>
            </a:r>
            <a:r>
              <a:rPr lang="en-US" sz="5400" b="1" dirty="0" smtClean="0"/>
              <a:t>:</a:t>
            </a:r>
            <a:r>
              <a:rPr lang="th-TH" sz="5400" b="1" dirty="0" smtClean="0"/>
              <a:t>เข้าถึง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831232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1117</Words>
  <Application>Microsoft Office PowerPoint</Application>
  <PresentationFormat>Widescreen</PresentationFormat>
  <Paragraphs>164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Angsana New</vt:lpstr>
      <vt:lpstr>Arial</vt:lpstr>
      <vt:lpstr>Calibri</vt:lpstr>
      <vt:lpstr>Calibri Light</vt:lpstr>
      <vt:lpstr>Cordia New</vt:lpstr>
      <vt:lpstr>TH SarabunIT๙</vt:lpstr>
      <vt:lpstr>Times New Roman</vt:lpstr>
      <vt:lpstr>Office Theme</vt:lpstr>
      <vt:lpstr>บูรณาการ“เข้าใจ เข้าถึง”</vt:lpstr>
      <vt:lpstr>คำสำคัญ:</vt:lpstr>
      <vt:lpstr>สรุปผลงานโดยย่อ:   </vt:lpstr>
      <vt:lpstr>PowerPoint Presentation</vt:lpstr>
      <vt:lpstr>  เป้าหมาย:     </vt:lpstr>
      <vt:lpstr> ปัญหาและสาเหตุ </vt:lpstr>
      <vt:lpstr>กิจกรรมการพัฒนา: บูรณาการ</vt:lpstr>
      <vt:lpstr>กิจกรรมการพัฒนา:เข้าใจReach &amp; Recruit</vt:lpstr>
      <vt:lpstr>กิจกรรมการพัฒนา:เข้าถึง</vt:lpstr>
      <vt:lpstr>กิจกรรมการพัฒนา</vt:lpstr>
      <vt:lpstr>PowerPoint Presentation</vt:lpstr>
      <vt:lpstr>การวัดผลการเปลี่ยนแปลงด้าน: ความรู้ความเข้าใจ</vt:lpstr>
      <vt:lpstr>PowerPoint Presentation</vt:lpstr>
      <vt:lpstr>การวัดผลการเปลี่ยนแปลงด้านการ:เข้าถึง</vt:lpstr>
      <vt:lpstr>การวัดผลการเปลี่ยนแปลงด้านการ:เข้าถึง</vt:lpstr>
      <vt:lpstr>การวัดผลการเปลี่ยนแปลงด้านการ:เข้าถึง</vt:lpstr>
      <vt:lpstr>บทเรียนที่ได้รับ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พื้นที่เปิดใจ “เข้าใจ เข้าถึง”</dc:title>
  <dc:creator>Kung</dc:creator>
  <cp:lastModifiedBy>Kung</cp:lastModifiedBy>
  <cp:revision>71</cp:revision>
  <dcterms:created xsi:type="dcterms:W3CDTF">2016-07-07T22:05:42Z</dcterms:created>
  <dcterms:modified xsi:type="dcterms:W3CDTF">2016-07-08T13:56:35Z</dcterms:modified>
</cp:coreProperties>
</file>